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314" r:id="rId5"/>
    <p:sldId id="315" r:id="rId6"/>
    <p:sldId id="374" r:id="rId7"/>
    <p:sldId id="381" r:id="rId8"/>
    <p:sldId id="380" r:id="rId9"/>
    <p:sldId id="382" r:id="rId10"/>
    <p:sldId id="344" r:id="rId11"/>
    <p:sldId id="390" r:id="rId12"/>
    <p:sldId id="391" r:id="rId13"/>
    <p:sldId id="392" r:id="rId14"/>
    <p:sldId id="393" r:id="rId15"/>
    <p:sldId id="394" r:id="rId16"/>
    <p:sldId id="342" r:id="rId17"/>
    <p:sldId id="337" r:id="rId18"/>
    <p:sldId id="339" r:id="rId19"/>
    <p:sldId id="323" r:id="rId20"/>
    <p:sldId id="346" r:id="rId21"/>
    <p:sldId id="350" r:id="rId22"/>
    <p:sldId id="326" r:id="rId23"/>
    <p:sldId id="324" r:id="rId24"/>
    <p:sldId id="320" r:id="rId25"/>
    <p:sldId id="386" r:id="rId26"/>
    <p:sldId id="387" r:id="rId27"/>
    <p:sldId id="388" r:id="rId28"/>
    <p:sldId id="331" r:id="rId29"/>
    <p:sldId id="332" r:id="rId30"/>
    <p:sldId id="376" r:id="rId31"/>
    <p:sldId id="389" r:id="rId32"/>
    <p:sldId id="398" r:id="rId33"/>
    <p:sldId id="399" r:id="rId34"/>
    <p:sldId id="328" r:id="rId35"/>
    <p:sldId id="316" r:id="rId36"/>
    <p:sldId id="400" r:id="rId37"/>
    <p:sldId id="401" r:id="rId38"/>
    <p:sldId id="327" r:id="rId39"/>
    <p:sldId id="340" r:id="rId40"/>
    <p:sldId id="341" r:id="rId41"/>
    <p:sldId id="335" r:id="rId42"/>
    <p:sldId id="336" r:id="rId43"/>
    <p:sldId id="338" r:id="rId44"/>
    <p:sldId id="397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Roadmap" id="{E14443FE-A68A-4734-81CD-AA6495680313}">
          <p14:sldIdLst>
            <p14:sldId id="315"/>
          </p14:sldIdLst>
        </p14:section>
        <p14:section name="FEMA" id="{0491DE05-49FC-4D4E-AAF0-5B3FB76FFB02}">
          <p14:sldIdLst>
            <p14:sldId id="374"/>
            <p14:sldId id="381"/>
            <p14:sldId id="380"/>
            <p14:sldId id="382"/>
          </p14:sldIdLst>
        </p14:section>
        <p14:section name="ATC-40" id="{825DB37D-D84F-4740-B1F4-4F9B8D43FF50}">
          <p14:sldIdLst>
            <p14:sldId id="344"/>
            <p14:sldId id="390"/>
            <p14:sldId id="391"/>
            <p14:sldId id="392"/>
            <p14:sldId id="393"/>
            <p14:sldId id="394"/>
          </p14:sldIdLst>
        </p14:section>
        <p14:section name="MPA" id="{7A4E31E1-9D9D-4468-B66D-1B4E8CAE425F}">
          <p14:sldIdLst>
            <p14:sldId id="342"/>
            <p14:sldId id="337"/>
            <p14:sldId id="339"/>
            <p14:sldId id="323"/>
            <p14:sldId id="346"/>
            <p14:sldId id="350"/>
            <p14:sldId id="326"/>
            <p14:sldId id="324"/>
          </p14:sldIdLst>
        </p14:section>
        <p14:section name="MMC" id="{060E1A24-D0FF-4ADE-8CD5-F49FFF2DFFBA}">
          <p14:sldIdLst>
            <p14:sldId id="320"/>
            <p14:sldId id="386"/>
            <p14:sldId id="387"/>
            <p14:sldId id="388"/>
          </p14:sldIdLst>
        </p14:section>
        <p14:section name="P-Delta" id="{D95849AB-1260-41EC-AC18-4C618901248D}">
          <p14:sldIdLst>
            <p14:sldId id="331"/>
            <p14:sldId id="332"/>
          </p14:sldIdLst>
        </p14:section>
        <p14:section name="PBD" id="{8DFCAC6C-A6D1-4198-A597-18ED24E92B83}">
          <p14:sldIdLst>
            <p14:sldId id="376"/>
            <p14:sldId id="389"/>
          </p14:sldIdLst>
        </p14:section>
        <p14:section name="IDA" id="{EF44236A-01CB-4A24-97DA-B39A4C931137}">
          <p14:sldIdLst>
            <p14:sldId id="398"/>
            <p14:sldId id="399"/>
            <p14:sldId id="328"/>
            <p14:sldId id="316"/>
            <p14:sldId id="400"/>
            <p14:sldId id="401"/>
            <p14:sldId id="327"/>
            <p14:sldId id="340"/>
            <p14:sldId id="341"/>
            <p14:sldId id="335"/>
            <p14:sldId id="336"/>
            <p14:sldId id="338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1417" autoAdjust="0"/>
  </p:normalViewPr>
  <p:slideViewPr>
    <p:cSldViewPr snapToGrid="0">
      <p:cViewPr varScale="1">
        <p:scale>
          <a:sx n="93" d="100"/>
          <a:sy n="93" d="100"/>
        </p:scale>
        <p:origin x="978" y="84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k=0, 1,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8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2, MMC</a:t>
            </a:r>
          </a:p>
          <a:p>
            <a:r>
              <a:rPr lang="zh-TW" altLang="en-US" dirty="0"/>
              <a:t>柱產生塑角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擬合反應譜 圖</a:t>
            </a:r>
            <a:endParaRPr lang="en-US" altLang="zh-TW" dirty="0"/>
          </a:p>
          <a:p>
            <a:r>
              <a:rPr lang="zh-TW" altLang="en-US" dirty="0"/>
              <a:t>結果</a:t>
            </a:r>
            <a:endParaRPr lang="en-US" altLang="zh-TW" dirty="0"/>
          </a:p>
          <a:p>
            <a:r>
              <a:rPr lang="en-US" dirty="0"/>
              <a:t>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68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線性 </a:t>
            </a:r>
            <a:r>
              <a:rPr lang="en-US" altLang="zh-TW" dirty="0"/>
              <a:t>7.2mm</a:t>
            </a:r>
          </a:p>
          <a:p>
            <a:r>
              <a:rPr lang="en-US" dirty="0" err="1"/>
              <a:t>Sotry</a:t>
            </a:r>
            <a:r>
              <a:rPr lang="en-US" dirty="0"/>
              <a:t> drift 0.001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30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GENERAL PROPERTIES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07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0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2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(10)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7046F3-F748-40FE-AF90-66B4046D9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395412-C4FF-47AC-8DD9-A8AECCC4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5"/>
            <a:ext cx="12192000" cy="6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F10B1B-9F98-42BF-A55D-58C36C568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CCB8C8-B0A0-4776-876A-BEC950D4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3296" y="0"/>
            <a:ext cx="7845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315F82-AD4E-493C-9760-55DA06AF2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AB11EA-2EFF-433A-91A0-AFA957AE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7905" y="655205"/>
            <a:ext cx="8276190" cy="365714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119C0F-32A8-4D79-84F1-583D6475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714" y="4440890"/>
            <a:ext cx="8028571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NEGLECT </a:t>
            </a:r>
            <a:r>
              <a:rPr lang="fr-FR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YIELDING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COUPLE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ERRORS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ARISE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181588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SUPERPOSITION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RESPONSES VALID LINEARLY ELASTIC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750072" y="3867934"/>
                <a:ext cx="2602141" cy="1384995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/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APPROXIMATED </a:t>
                </a:r>
                <a:r>
                  <a:rPr lang="en-US" sz="2800" dirty="0">
                    <a:solidFill>
                      <a:schemeClr val="accent3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BILINEAR</a:t>
                </a:r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CURVE</a:t>
                </a:r>
                <a:endParaRPr lang="fr-FR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72" y="3867934"/>
                <a:ext cx="2602141" cy="1384995"/>
              </a:xfrm>
              <a:prstGeom prst="rect">
                <a:avLst/>
              </a:prstGeom>
              <a:blipFill>
                <a:blip r:embed="rId2"/>
                <a:stretch>
                  <a:fillRect l="-8197" r="-7494" b="-114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1437893" y="1733762"/>
            <a:ext cx="61173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ASSUMPTIONS AND APPROXIMATIONS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7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25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181588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RESPONSE </a:t>
            </a:r>
            <a:r>
              <a:rPr lang="fr-FR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HISTORY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ANALYSIS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en-US" altLang="zh-TW" dirty="0"/>
              <a:t>ELASTIC BUILDINGS</a:t>
            </a:r>
            <a:endParaRPr lang="zh-TW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181588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RESPONSE </a:t>
            </a:r>
            <a:r>
              <a:rPr lang="fr-FR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SPECTRUM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</a:t>
            </a:r>
            <a:r>
              <a:rPr lang="fr-FR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 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28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21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7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25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 </a:t>
            </a:r>
            <a:r>
              <a:rPr lang="fr-FR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HISTORY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ANALYSIS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836919" cy="701731"/>
          </a:xfrm>
        </p:spPr>
        <p:txBody>
          <a:bodyPr/>
          <a:lstStyle/>
          <a:p>
            <a:r>
              <a:rPr lang="en-US" altLang="zh-TW" dirty="0"/>
              <a:t>INELASTIC BUILDINGS</a:t>
            </a:r>
            <a:endParaRPr lang="zh-TW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224676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UNCOUPLED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MODAL RESPONSE HISTORY ANALYSIS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 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7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MPA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502"/>
            <a:ext cx="4293213" cy="34761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354880"/>
            <a:ext cx="5495361" cy="20840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1412" y="1948159"/>
            <a:ext cx="1285142" cy="110741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131469" y="2503727"/>
            <a:ext cx="774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380851" y="4833659"/>
            <a:ext cx="45659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COMBINATION RULE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303470" y="3676650"/>
            <a:ext cx="678230" cy="678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192274" y="5396890"/>
            <a:ext cx="819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063869" y="1391516"/>
            <a:ext cx="471802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DISTRIBUTION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60062" y="5395095"/>
            <a:ext cx="7941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CQC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MPA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3" y="3245382"/>
            <a:ext cx="4963135" cy="2485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5457" y="3850236"/>
            <a:ext cx="1200150" cy="3333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5457" y="5120730"/>
            <a:ext cx="1914525" cy="8477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6096000" y="4452117"/>
            <a:ext cx="162448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 CQC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96000" y="3148282"/>
            <a:ext cx="556658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RESPONSE (OR DESIGN) SPECTRUM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66" y="2010992"/>
            <a:ext cx="3457575" cy="733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342184" y="2097292"/>
                <a:ext cx="4056560" cy="60939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PEAK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𝑡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4" y="2097292"/>
                <a:ext cx="4056560" cy="609398"/>
              </a:xfrm>
              <a:prstGeom prst="rect">
                <a:avLst/>
              </a:prstGeom>
              <a:blipFill>
                <a:blip r:embed="rId6"/>
                <a:stretch>
                  <a:fillRect t="-4000" b="-19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>
            <a:off x="5224584" y="2401991"/>
            <a:ext cx="756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0" y="656180"/>
            <a:ext cx="4554901" cy="24166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17" y="36454"/>
            <a:ext cx="4111852" cy="33925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5" y="3429000"/>
            <a:ext cx="3929653" cy="31947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46" y="3542671"/>
            <a:ext cx="5114192" cy="27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6" y="0"/>
            <a:ext cx="5797564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5999" y="548898"/>
            <a:ext cx="314964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TORSIONALLY-STIFF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95999" y="2396428"/>
            <a:ext cx="486370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TORSIONALLY-SIMILARLY-STIFF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96000" y="4476239"/>
            <a:ext cx="370749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TORSIONALLY-FLEXIBLE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229365" y="753604"/>
                <a:ext cx="752835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𝑂𝑗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/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65" y="753604"/>
                <a:ext cx="752835" cy="451534"/>
              </a:xfrm>
              <a:prstGeom prst="rect">
                <a:avLst/>
              </a:prstGeom>
              <a:blipFill>
                <a:blip r:embed="rId3"/>
                <a:stretch>
                  <a:fillRect l="-564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277092" y="2913698"/>
                <a:ext cx="1373196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I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𝑂𝑗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/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2.95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92" y="2913698"/>
                <a:ext cx="1373196" cy="451534"/>
              </a:xfrm>
              <a:prstGeom prst="rect">
                <a:avLst/>
              </a:prstGeom>
              <a:blipFill>
                <a:blip r:embed="rId4"/>
                <a:stretch>
                  <a:fillRect l="-6222" r="-3556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803490" y="4683907"/>
                <a:ext cx="1084656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I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𝑂𝑗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/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6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490" y="4683907"/>
                <a:ext cx="1084656" cy="451534"/>
              </a:xfrm>
              <a:prstGeom prst="rect">
                <a:avLst/>
              </a:prstGeom>
              <a:blipFill>
                <a:blip r:embed="rId5"/>
                <a:stretch>
                  <a:fillRect l="-7303" r="-4494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342891" y="1295827"/>
            <a:ext cx="314682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TORSIONAL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339238" y="3375639"/>
                <a:ext cx="3175678" cy="5355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LATERAL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≅</m:t>
                    </m:r>
                  </m:oMath>
                </a14:m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TORSIONAL</a:t>
                </a:r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38" y="3375639"/>
                <a:ext cx="3175678" cy="535531"/>
              </a:xfrm>
              <a:prstGeom prst="rect">
                <a:avLst/>
              </a:prstGeom>
              <a:blipFill>
                <a:blip r:embed="rId6"/>
                <a:stretch>
                  <a:fillRect l="-5950" t="-2273" r="-1919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39238" y="5144541"/>
            <a:ext cx="314682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TORSIONAL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39238" y="2805955"/>
            <a:ext cx="29990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TWO MODES CLOSE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839788" y="2151529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9788" y="4231341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1026" name="Picture 2" descr="https://coggle-downloads-production.s3.eu-west-1.amazonaws.com/93b043bc89f90a14f169d53a7030d465358a7750f7ede46f7c9b182a66bf2709/download.png?AWSAccessKeyId=ASIA4YTCGXFHMJJKS7PS&amp;Expires=1547455219&amp;Signature=Itb%2FtXNym02lTHOj5%2FpqeGt0BsQ%3D&amp;x-amz-security-token=FQoGZXIvYXdzEKP%2F%2F%2F%2F%2F%2F%2F%2F%2F%2FwEaDEezHWFNEdqMtghsOSLwAdb5AOexQ%2FBuqvhWSVKAXBgyjyRSYVxW2THauByO8PEUu%2Fn1HbHDrR87DYYkDNGbhnIJcE3y%2FhKBCFx6TvUbXK7UeJoFYcvcTHma6YmIfuQWZBkYg%2FWqakZOgbVlUJtxufHAi93CB%2FImpX6%2BV3nZc600oYHRPMLaspFVI%2FQFy4UyEwk5iGZfL1h%2BZHJntFi2S8DRhU%2F4Nup6qvtJatWXIPa2cE%2B9x%2FGjufmRIZA9Xf5Lk1ujqrAkp7CZjpJBYybMJ8NKve%2BYQ9BlfuFfnTQMdsvFW2zeJPPARm5De2XDKCQDqCHg9Npvvx3VhVsvyqo6WCitwu%2FhBQ%3D%3D">
            <a:extLst>
              <a:ext uri="{FF2B5EF4-FFF2-40B4-BE49-F238E27FC236}">
                <a16:creationId xmlns:a16="http://schemas.microsoft.com/office/drawing/2014/main" id="{320FF8DE-C53D-45A4-8062-7A630759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0"/>
            <a:ext cx="121920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5975"/>
            <a:ext cx="5256212" cy="6575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675"/>
            <a:ext cx="5256213" cy="247351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81175" y="3095625"/>
            <a:ext cx="3486150" cy="148590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372225" y="3557857"/>
            <a:ext cx="40475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CQC UNDER-ESTIMATION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543550" y="3838575"/>
            <a:ext cx="552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04171" y="2183412"/>
            <a:ext cx="3504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64096" y="3624862"/>
            <a:ext cx="39049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9788" y="5066312"/>
            <a:ext cx="39049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7586" y="741962"/>
            <a:ext cx="14035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SYMMETRIC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Mode Pushover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2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∗0.1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3∗0.04</m:t>
                      </m:r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blipFill>
                <a:blip r:embed="rId5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672120" y="2249471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0.525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67310" y="3219292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0.343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12573" y="414475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0.132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767" y="2261267"/>
            <a:ext cx="7383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-0.319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383" y="321852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308" y="4144750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0.359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2043" y="227638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0.427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8837" y="3198686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8884" y="4144749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0.171</a:t>
            </a:r>
          </a:p>
        </p:txBody>
      </p:sp>
      <p:grpSp>
        <p:nvGrpSpPr>
          <p:cNvPr id="53" name="Group 52"/>
          <p:cNvGrpSpPr/>
          <p:nvPr/>
        </p:nvGrpSpPr>
        <p:grpSpPr>
          <a:xfrm flipH="1">
            <a:off x="2354261" y="2463184"/>
            <a:ext cx="485057" cy="2863728"/>
            <a:chOff x="2354261" y="2463184"/>
            <a:chExt cx="485057" cy="28637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354261" y="2465782"/>
              <a:ext cx="4846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28422" y="3433005"/>
              <a:ext cx="310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20021" y="435846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38893" y="2463184"/>
              <a:ext cx="0" cy="2863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354261" y="2463184"/>
              <a:ext cx="174161" cy="96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8422" y="3433005"/>
              <a:ext cx="199030" cy="9254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727452" y="4358464"/>
              <a:ext cx="111441" cy="96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4859876" y="2474979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9019" y="3432233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52484" y="4358462"/>
            <a:ext cx="329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52484" y="246318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42833" y="2463183"/>
            <a:ext cx="618794" cy="96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61627" y="3432232"/>
            <a:ext cx="13704" cy="926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52230" y="4358462"/>
            <a:ext cx="323101" cy="967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63018" y="247320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63018" y="2485612"/>
            <a:ext cx="393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971011" y="3432232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59473" y="4374665"/>
            <a:ext cx="155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56210" y="2485612"/>
            <a:ext cx="0" cy="94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114921" y="3432232"/>
            <a:ext cx="241289" cy="94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966565" y="4358461"/>
            <a:ext cx="148356" cy="101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32781" y="5534063"/>
            <a:ext cx="653384" cy="42761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i="1" dirty="0">
                <a:latin typeface="Cambria Math" panose="02040503050406030204" pitchFamily="18" charset="0"/>
                <a:cs typeface="Segoe UI Light" panose="020B0502040204020203" pitchFamily="34" charset="0"/>
              </a:rPr>
              <a:t>MMC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31" y="1277307"/>
            <a:ext cx="3602736" cy="4666164"/>
          </a:xfrm>
          <a:prstGeom prst="rect">
            <a:avLst/>
          </a:prstGeom>
        </p:spPr>
      </p:pic>
      <p:pic>
        <p:nvPicPr>
          <p:cNvPr id="1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31" y="1277307"/>
            <a:ext cx="3602736" cy="466616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1064262" y="624429"/>
            <a:ext cx="2667974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1316kN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140mm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465" y="1594167"/>
            <a:ext cx="895350" cy="4924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5"/>
              <p:cNvSpPr txBox="1"/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89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7215" y="1651317"/>
            <a:ext cx="1209675" cy="486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"/>
              <p:cNvSpPr txBox="1"/>
              <p:nvPr/>
            </p:nvSpPr>
            <p:spPr>
              <a:xfrm>
                <a:off x="1070503" y="2021839"/>
                <a:ext cx="99726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4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03" y="2021839"/>
                <a:ext cx="99726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31" y="1277307"/>
            <a:ext cx="3602736" cy="4666164"/>
          </a:xfrm>
          <a:prstGeom prst="rect">
            <a:avLst/>
          </a:prstGeom>
        </p:spPr>
      </p:pic>
      <p:pic>
        <p:nvPicPr>
          <p:cNvPr id="8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31" y="1277307"/>
            <a:ext cx="3602736" cy="466616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1064262" y="624429"/>
            <a:ext cx="2704843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1627kN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50mm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0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95" y="1277307"/>
            <a:ext cx="3602736" cy="4666164"/>
          </a:xfrm>
          <a:prstGeom prst="rect">
            <a:avLst/>
          </a:prstGeom>
        </p:spPr>
      </p:pic>
      <p:pic>
        <p:nvPicPr>
          <p:cNvPr id="12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31" y="1277307"/>
            <a:ext cx="3602736" cy="466616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1064262" y="624429"/>
            <a:ext cx="2616678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558kN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109mm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8"/>
              <p:cNvSpPr txBox="1"/>
              <p:nvPr/>
            </p:nvSpPr>
            <p:spPr>
              <a:xfrm>
                <a:off x="787814" y="2501613"/>
                <a:ext cx="3436775" cy="223881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000" i="1" dirty="0">
                    <a:latin typeface="Cambria Math" panose="02040503050406030204" pitchFamily="18" charset="0"/>
                    <a:cs typeface="Segoe UI Light" panose="020B0502040204020203" pitchFamily="34" charset="0"/>
                  </a:rPr>
                  <a:t>MMC: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1∗0.85+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4∗0.11</m:t>
                      </m:r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4" y="2501613"/>
                <a:ext cx="3436775" cy="2238818"/>
              </a:xfrm>
              <a:prstGeom prst="rect">
                <a:avLst/>
              </a:prstGeom>
              <a:blipFill>
                <a:blip r:embed="rId4"/>
                <a:stretch>
                  <a:fillRect l="-4433" t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23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54" t="19836" r="11531" b="19927"/>
          <a:stretch/>
        </p:blipFill>
        <p:spPr>
          <a:xfrm>
            <a:off x="5502475" y="852734"/>
            <a:ext cx="944629" cy="915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394" y="852734"/>
            <a:ext cx="953789" cy="9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17820" y="3714222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71460" y="1720919"/>
            <a:ext cx="2945219" cy="350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84242" y="3212218"/>
            <a:ext cx="0" cy="38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82689" y="3652286"/>
            <a:ext cx="1422148" cy="2756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5" idx="0"/>
          </p:cNvCxnSpPr>
          <p:nvPr/>
        </p:nvCxnSpPr>
        <p:spPr>
          <a:xfrm flipH="1">
            <a:off x="6465971" y="2211572"/>
            <a:ext cx="158113" cy="1230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82689" y="3927934"/>
            <a:ext cx="1422148" cy="123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53693" y="3974986"/>
            <a:ext cx="17650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19FF1-9EF2-0444-8D9A-A70C43C26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921 TAP010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35283-8468-E748-9912-F139A611D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38" y="11581"/>
            <a:ext cx="4572000" cy="3423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80" y="3424394"/>
            <a:ext cx="4572000" cy="34239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69" y="1617315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01" b="1985"/>
          <a:stretch/>
        </p:blipFill>
        <p:spPr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1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F60652BA-CDEA-435E-B887-3AA441D78E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30" r="193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EE43181-7928-41C9-BCB4-BDB49797E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4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FA5D16-4050-A54E-B6E3-F0638B46F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4793747" cy="1311128"/>
          </a:xfrm>
        </p:spPr>
        <p:txBody>
          <a:bodyPr/>
          <a:lstStyle/>
          <a:p>
            <a:r>
              <a:rPr lang="en-US" altLang="zh-TW" dirty="0"/>
              <a:t>FEMA Load Pattern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B7625-2296-2A4E-A94D-91040245B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7244" y="2725618"/>
            <a:ext cx="1967232" cy="2348349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4650740" y="2713037"/>
            <a:ext cx="723900" cy="2194243"/>
            <a:chOff x="5372100" y="2713037"/>
            <a:chExt cx="723900" cy="2194243"/>
          </a:xfrm>
        </p:grpSpPr>
        <p:cxnSp>
          <p:nvCxnSpPr>
            <p:cNvPr id="6" name="直線接點 5"/>
            <p:cNvCxnSpPr/>
            <p:nvPr/>
          </p:nvCxnSpPr>
          <p:spPr>
            <a:xfrm>
              <a:off x="5372100" y="2723197"/>
              <a:ext cx="0" cy="2184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5372100" y="3434080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372100" y="4145280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>
              <a:off x="5372100" y="2713037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6096000" y="2723197"/>
              <a:ext cx="0" cy="1442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H="1">
              <a:off x="5372100" y="4165600"/>
              <a:ext cx="723900" cy="723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6088379" y="2713037"/>
            <a:ext cx="1094741" cy="2176463"/>
            <a:chOff x="6819899" y="2713037"/>
            <a:chExt cx="1094741" cy="2176463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6827520" y="2723197"/>
              <a:ext cx="0" cy="2166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827520" y="2713037"/>
              <a:ext cx="10871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H="1">
              <a:off x="6827520" y="2723197"/>
              <a:ext cx="1087120" cy="2166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6819899" y="3434080"/>
              <a:ext cx="739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827520" y="4145280"/>
              <a:ext cx="365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8" y="1997392"/>
            <a:ext cx="2705100" cy="3076575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7853679" y="2713037"/>
            <a:ext cx="2875281" cy="4144963"/>
            <a:chOff x="8971279" y="2713037"/>
            <a:chExt cx="2875281" cy="4144963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8971280" y="2713037"/>
              <a:ext cx="0" cy="2176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8971280" y="2713037"/>
              <a:ext cx="1422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>
              <a:off x="8971280" y="3434080"/>
              <a:ext cx="355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8971280" y="4145280"/>
              <a:ext cx="81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弧形 49"/>
            <p:cNvSpPr/>
            <p:nvPr/>
          </p:nvSpPr>
          <p:spPr>
            <a:xfrm flipH="1">
              <a:off x="8971279" y="2723198"/>
              <a:ext cx="2875281" cy="413480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60900" y="5374640"/>
                <a:ext cx="78893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00" y="5374640"/>
                <a:ext cx="7889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104122" y="5369550"/>
                <a:ext cx="78893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=1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122" y="5369550"/>
                <a:ext cx="78893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7553958" y="5364460"/>
                <a:ext cx="78893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58" y="5364460"/>
                <a:ext cx="7889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8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4DDB1A-239D-4E2E-B530-E73058A8C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grpSp>
        <p:nvGrpSpPr>
          <p:cNvPr id="6" name="群組 5"/>
          <p:cNvGrpSpPr/>
          <p:nvPr/>
        </p:nvGrpSpPr>
        <p:grpSpPr>
          <a:xfrm>
            <a:off x="939945" y="14587"/>
            <a:ext cx="8121082" cy="6858000"/>
            <a:chOff x="2039678" y="14887"/>
            <a:chExt cx="812108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5FD5E7C-3137-4317-97B6-9904DCD3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39678" y="14887"/>
              <a:ext cx="8121082" cy="6858000"/>
            </a:xfrm>
            <a:prstGeom prst="rect">
              <a:avLst/>
            </a:prstGeom>
          </p:spPr>
        </p:pic>
        <p:cxnSp>
          <p:nvCxnSpPr>
            <p:cNvPr id="16" name="直線接點 15"/>
            <p:cNvCxnSpPr/>
            <p:nvPr/>
          </p:nvCxnSpPr>
          <p:spPr>
            <a:xfrm flipV="1">
              <a:off x="2788707" y="4055797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903769" y="4901997"/>
              <a:ext cx="2392898" cy="39389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EQUAL DISPLACEMENT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33135" y="1470490"/>
              <a:ext cx="934166" cy="39389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INFINITY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 flipV="1">
              <a:off x="6754685" y="4121510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>
              <a:off x="3937299" y="1667435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8113059" y="1281953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9926907" y="1968389"/>
            <a:ext cx="151131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SOFTENS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675396" y="3548768"/>
            <a:ext cx="2014334" cy="15955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SOFTENING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HARDENING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56859" y="2758097"/>
            <a:ext cx="45140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cxnSp>
        <p:nvCxnSpPr>
          <p:cNvPr id="26" name="直線接點 25"/>
          <p:cNvCxnSpPr>
            <a:stCxn id="28" idx="3"/>
          </p:cNvCxnSpPr>
          <p:nvPr/>
        </p:nvCxnSpPr>
        <p:spPr>
          <a:xfrm flipV="1">
            <a:off x="839788" y="2529825"/>
            <a:ext cx="7906179" cy="529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29" idx="3"/>
          </p:cNvCxnSpPr>
          <p:nvPr/>
        </p:nvCxnSpPr>
        <p:spPr>
          <a:xfrm>
            <a:off x="839788" y="5941792"/>
            <a:ext cx="790617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82584" y="2321410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rgbClr val="1ABC9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82584" y="5728079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C1B731-2A60-45BA-95D0-FFC7D375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1425"/>
            <a:ext cx="4152452" cy="3344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364D3A-6FC1-4C82-A99E-EA64B901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240" y="10350"/>
            <a:ext cx="4007454" cy="3324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3AD8B7-B5FE-4BE2-8421-08B1552B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59250"/>
            <a:ext cx="4428728" cy="35122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09511" y="4853777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FUSE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9694" y="1422141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EARLIER YIELDING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340" y="3402180"/>
            <a:ext cx="4418460" cy="34693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93687" y="5366331"/>
            <a:ext cx="4689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STRUCTURAL RESURRECTION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148379" y="1270070"/>
            <a:ext cx="1586138" cy="4023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561473" y="818249"/>
            <a:ext cx="2094527" cy="16566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48636" y="5127160"/>
            <a:ext cx="45553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95713" cy="701731"/>
          </a:xfrm>
        </p:spPr>
        <p:txBody>
          <a:bodyPr/>
          <a:lstStyle/>
          <a:p>
            <a:r>
              <a:rPr lang="en-US" altLang="zh-TW" dirty="0"/>
              <a:t>SCALING LEGITIMACY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4862"/>
            <a:ext cx="5256213" cy="4024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1" y="19564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ROOF DUCTILITY RESPONSE OF A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T</a:t>
            </a:r>
            <a:r>
              <a:rPr lang="en-US" altLang="zh-TW" sz="2800" baseline="-25000" dirty="0">
                <a:solidFill>
                  <a:schemeClr val="accent1"/>
                </a:solidFill>
              </a:rPr>
              <a:t>1</a:t>
            </a:r>
            <a:r>
              <a:rPr lang="en-US" altLang="zh-TW" sz="2800" dirty="0">
                <a:solidFill>
                  <a:schemeClr val="accent1"/>
                </a:solidFill>
              </a:rPr>
              <a:t>= 1s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0" y="343839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MDOF STEEL FRAME SUBJECTED TO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20 RECORDS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4920322"/>
            <a:ext cx="5403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SCALED TO </a:t>
            </a:r>
            <a:r>
              <a:rPr lang="en-US" altLang="zh-TW" sz="2800" dirty="0">
                <a:solidFill>
                  <a:schemeClr val="accent1"/>
                </a:solidFill>
              </a:rPr>
              <a:t>5 LEVELS</a:t>
            </a:r>
            <a:r>
              <a:rPr lang="en-US" altLang="zh-TW" sz="2800" dirty="0"/>
              <a:t> OF Sa(T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,5%)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30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1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71" y="0"/>
            <a:ext cx="550685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620" y="62520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28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9610" y="625200"/>
            <a:ext cx="8649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31</a:t>
            </a:r>
          </a:p>
        </p:txBody>
      </p:sp>
    </p:spTree>
    <p:extLst>
      <p:ext uri="{BB962C8B-B14F-4D97-AF65-F5344CB8AC3E}">
        <p14:creationId xmlns:p14="http://schemas.microsoft.com/office/powerpoint/2010/main" val="7385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347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97" y="0"/>
            <a:ext cx="550685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2862" y="627321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6042" y="62732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58</a:t>
            </a:r>
          </a:p>
        </p:txBody>
      </p:sp>
    </p:spTree>
    <p:extLst>
      <p:ext uri="{BB962C8B-B14F-4D97-AF65-F5344CB8AC3E}">
        <p14:creationId xmlns:p14="http://schemas.microsoft.com/office/powerpoint/2010/main" val="120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PGA vs First Mode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443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4435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vs Multi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572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685726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0" y="1283652"/>
            <a:ext cx="3600000" cy="46626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320" y="1283651"/>
            <a:ext cx="3600000" cy="46626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4262" y="1283651"/>
            <a:ext cx="270804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1532kN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131mm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780673" y="2713037"/>
            <a:ext cx="723900" cy="2194243"/>
            <a:chOff x="5372100" y="2713037"/>
            <a:chExt cx="723900" cy="2194243"/>
          </a:xfrm>
        </p:grpSpPr>
        <p:cxnSp>
          <p:nvCxnSpPr>
            <p:cNvPr id="7" name="直線接點 6"/>
            <p:cNvCxnSpPr/>
            <p:nvPr/>
          </p:nvCxnSpPr>
          <p:spPr>
            <a:xfrm>
              <a:off x="5372100" y="2723197"/>
              <a:ext cx="0" cy="2184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5372100" y="3434080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5372100" y="4145280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5372100" y="2713037"/>
              <a:ext cx="723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096000" y="2723197"/>
              <a:ext cx="0" cy="1442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5372100" y="4165600"/>
              <a:ext cx="723900" cy="723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790833" y="5374640"/>
                <a:ext cx="78893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33" y="5374640"/>
                <a:ext cx="7889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8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to Do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635" y="2222652"/>
            <a:ext cx="4909817" cy="396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652" y="0"/>
            <a:ext cx="4318481" cy="68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53D9A3-89D1-48B7-A53D-97758DBB6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FDF85DB2-E767-43E1-91DA-A9BECA623F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24" r="14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20" y="1283650"/>
            <a:ext cx="3600000" cy="466262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765302" y="2717161"/>
            <a:ext cx="1094741" cy="2176463"/>
            <a:chOff x="6819899" y="2713037"/>
            <a:chExt cx="1094741" cy="2176463"/>
          </a:xfrm>
        </p:grpSpPr>
        <p:cxnSp>
          <p:nvCxnSpPr>
            <p:cNvPr id="7" name="直線接點 6"/>
            <p:cNvCxnSpPr/>
            <p:nvPr/>
          </p:nvCxnSpPr>
          <p:spPr>
            <a:xfrm>
              <a:off x="6827520" y="2723197"/>
              <a:ext cx="0" cy="2166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6827520" y="2713037"/>
              <a:ext cx="10871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H="1">
              <a:off x="6827520" y="2723197"/>
              <a:ext cx="1087120" cy="2166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6819899" y="3434080"/>
              <a:ext cx="739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6827520" y="4145280"/>
              <a:ext cx="365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781045" y="5373674"/>
                <a:ext cx="595869" cy="42742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𝑘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=</m:t>
                    </m:r>
                  </m:oMath>
                </a14:m>
                <a:r>
                  <a:rPr lang="en-US" altLang="zh-TW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45" y="5373674"/>
                <a:ext cx="595869" cy="427425"/>
              </a:xfrm>
              <a:prstGeom prst="rect">
                <a:avLst/>
              </a:prstGeom>
              <a:blipFill>
                <a:blip r:embed="rId3"/>
                <a:stretch>
                  <a:fillRect l="-15306" t="-1429" r="-10204" b="-2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1064262" y="1283651"/>
            <a:ext cx="2672783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1314kN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140mm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20" y="1283651"/>
            <a:ext cx="3600000" cy="46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67" y="1280851"/>
            <a:ext cx="3600000" cy="46626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67" y="1280850"/>
            <a:ext cx="3600000" cy="46626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4262" y="1283651"/>
            <a:ext cx="2667974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Base Shear: 1190kN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143mm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776226" y="2713037"/>
            <a:ext cx="2875281" cy="4144963"/>
            <a:chOff x="8971279" y="2713037"/>
            <a:chExt cx="2875281" cy="4144963"/>
          </a:xfrm>
        </p:grpSpPr>
        <p:cxnSp>
          <p:nvCxnSpPr>
            <p:cNvPr id="7" name="直線接點 6"/>
            <p:cNvCxnSpPr/>
            <p:nvPr/>
          </p:nvCxnSpPr>
          <p:spPr>
            <a:xfrm>
              <a:off x="8971280" y="2713037"/>
              <a:ext cx="0" cy="2176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8971280" y="2713037"/>
              <a:ext cx="1422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8971280" y="3434080"/>
              <a:ext cx="355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8971280" y="4145280"/>
              <a:ext cx="81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弧形 10"/>
            <p:cNvSpPr/>
            <p:nvPr/>
          </p:nvSpPr>
          <p:spPr>
            <a:xfrm flipH="1">
              <a:off x="8971279" y="2723198"/>
              <a:ext cx="2875281" cy="413480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476505" y="5364460"/>
                <a:ext cx="78893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505" y="5364460"/>
                <a:ext cx="7889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5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FAB64E5-5BA2-4773-BCD8-AF0DB6550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29784" cy="1311128"/>
          </a:xfrm>
        </p:spPr>
        <p:txBody>
          <a:bodyPr/>
          <a:lstStyle/>
          <a:p>
            <a:r>
              <a:rPr lang="en-US" altLang="zh-TW" dirty="0"/>
              <a:t>ATC-40 Procedure 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0872B4-1537-4DA3-87C2-9E6FE81C0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3F9CA8-17BD-4459-9192-27E7B1DB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32" y="1563806"/>
            <a:ext cx="6554735" cy="46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566C60-9C79-4256-AF66-30CA57066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428E2E-536F-489A-8E71-428D27B4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0"/>
            <a:ext cx="12192000" cy="68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F77203-B86B-478A-AA22-D1DDCB1B0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2BDF46-FA99-462B-9DEE-19FFA6C7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"/>
            <a:ext cx="12192000" cy="68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446</Words>
  <Application>Microsoft Office PowerPoint</Application>
  <PresentationFormat>寬螢幕</PresentationFormat>
  <Paragraphs>190</Paragraphs>
  <Slides>41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Segoe UI</vt:lpstr>
      <vt:lpstr>Segoe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269</cp:revision>
  <dcterms:created xsi:type="dcterms:W3CDTF">2015-10-12T10:51:44Z</dcterms:created>
  <dcterms:modified xsi:type="dcterms:W3CDTF">2019-01-14T02:41:09Z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